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</p:sldMasterIdLst>
  <p:notesMasterIdLst>
    <p:notesMasterId r:id="rId17"/>
  </p:notesMasterIdLst>
  <p:handoutMasterIdLst>
    <p:handoutMasterId r:id="rId18"/>
  </p:handoutMasterIdLst>
  <p:sldIdLst>
    <p:sldId id="258" r:id="rId2"/>
    <p:sldId id="275" r:id="rId3"/>
    <p:sldId id="276" r:id="rId4"/>
    <p:sldId id="277" r:id="rId5"/>
    <p:sldId id="278" r:id="rId6"/>
    <p:sldId id="287" r:id="rId7"/>
    <p:sldId id="288" r:id="rId8"/>
    <p:sldId id="280" r:id="rId9"/>
    <p:sldId id="281" r:id="rId10"/>
    <p:sldId id="282" r:id="rId11"/>
    <p:sldId id="289" r:id="rId12"/>
    <p:sldId id="283" r:id="rId13"/>
    <p:sldId id="284" r:id="rId14"/>
    <p:sldId id="286" r:id="rId15"/>
    <p:sldId id="274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73" autoAdjust="0"/>
    <p:restoredTop sz="94613"/>
  </p:normalViewPr>
  <p:slideViewPr>
    <p:cSldViewPr snapToGrid="0" snapToObjects="1">
      <p:cViewPr>
        <p:scale>
          <a:sx n="112" d="100"/>
          <a:sy n="112" d="100"/>
        </p:scale>
        <p:origin x="376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7/19/16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7/19/16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9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01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2DB9D-3836-144E-BB56-D5DB1366D949}" type="datetime1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-1"/>
            <a:ext cx="9144000" cy="19202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0" y="1920240"/>
            <a:ext cx="9144000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5890"/>
            <a:ext cx="8229600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ctr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75497"/>
            <a:ext cx="8229600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29321" y="365291"/>
            <a:ext cx="50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ADVANCED EV3 PROGRAMMING LESSON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5" name="Picture 14" descr="EV3Lessons.com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917" y="473502"/>
            <a:ext cx="2940317" cy="109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457200" y="4012165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9948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EF703-95DC-C54F-BAD8-9721DDD85556}" type="datetime1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0395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B98E-6D46-0A49-9A0E-92D4EBAAC09F}" type="datetime1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87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5075171"/>
            <a:ext cx="9143999" cy="17828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4937760"/>
            <a:ext cx="9144000" cy="137411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3B61A-AE22-2A48-9016-457AD10A335B}" type="datetime1">
              <a:rPr lang="en-US" smtClean="0"/>
              <a:t>7/19/16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7294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8" name="Rectangle 1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9D18-8B0C-8648-AE1D-C4ED1CEBE4D2}" type="datetime1">
              <a:rPr lang="en-US" smtClean="0"/>
              <a:t>7/19/16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163" y="1577847"/>
            <a:ext cx="1600200" cy="1374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885174" y="1577847"/>
            <a:ext cx="2743200" cy="1374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626864" y="1577847"/>
            <a:ext cx="4233672" cy="137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98863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21" name="Rectangle 20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F04A-391E-1C45-A782-74E0EE146930}" type="datetime1">
              <a:rPr lang="en-US" smtClean="0"/>
              <a:t>7/19/16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26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A132-F2B8-5A4C-9719-FA897991C587}" type="datetime1">
              <a:rPr lang="en-US" smtClean="0"/>
              <a:t>7/19/16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37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EE8C-443C-1449-8A5E-6A8598E133F8}" type="datetime1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20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 rot="5400000">
            <a:off x="5257800" y="2965449"/>
            <a:ext cx="68580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9924" y="6437032"/>
            <a:ext cx="2133600" cy="365125"/>
          </a:xfrm>
        </p:spPr>
        <p:txBody>
          <a:bodyPr/>
          <a:lstStyle/>
          <a:p>
            <a:fld id="{7D83C772-FFFC-4244-B447-9423FACF929D}" type="datetime1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77031" y="6439714"/>
            <a:ext cx="630621" cy="359760"/>
          </a:xfrm>
        </p:spPr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753323" y="3358675"/>
            <a:ext cx="6861177" cy="13747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36735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3B61A-AE22-2A48-9016-457AD10A335B}" type="datetime1">
              <a:rPr lang="en-US" smtClean="0"/>
              <a:t>7/19/16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4768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3" y="1818870"/>
            <a:ext cx="8574087" cy="43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4041" y="6434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4D3B61A-AE22-2A48-9016-457AD10A335B}" type="datetime1">
              <a:rPr lang="en-US" smtClean="0"/>
              <a:t>7/19/16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© 2015 EV3Lessons.com, Last edit 4/5/2015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915" y="6439714"/>
            <a:ext cx="630621" cy="359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3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</p:sldLayoutIdLst>
  <p:timing>
    <p:tnLst>
      <p:par>
        <p:cTn id="1" dur="indefinite" restart="never" nodeType="tmRoot"/>
      </p:par>
    </p:tnLst>
  </p:timing>
  <p:hf hdr="0" dt="0"/>
  <p:txStyles>
    <p:titleStyle>
      <a:lvl1pPr marL="231775" indent="3175" algn="l" defTabSz="914400" rtl="0" eaLnBrk="1" latinLnBrk="0" hangingPunct="1">
        <a:spcBef>
          <a:spcPct val="0"/>
        </a:spcBef>
        <a:buNone/>
        <a:tabLst/>
        <a:defRPr sz="4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5.png"/><Relationship Id="rId13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microsoft.com/office/2007/relationships/media" Target="../media/media4.mp4"/><Relationship Id="rId8" Type="http://schemas.openxmlformats.org/officeDocument/2006/relationships/video" Target="../media/media4.mp4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" Type="http://schemas.microsoft.com/office/2007/relationships/media" Target="../media/media5.mp4"/><Relationship Id="rId2" Type="http://schemas.openxmlformats.org/officeDocument/2006/relationships/video" Target="../media/media5.mp4"/><Relationship Id="rId3" Type="http://schemas.microsoft.com/office/2007/relationships/media" Target="../media/media6.mp4"/><Relationship Id="rId4" Type="http://schemas.openxmlformats.org/officeDocument/2006/relationships/video" Target="../media/media6.mp4"/><Relationship Id="rId5" Type="http://schemas.microsoft.com/office/2007/relationships/media" Target="../media/media7.mp4"/><Relationship Id="rId6" Type="http://schemas.openxmlformats.org/officeDocument/2006/relationships/video" Target="../media/media7.mp4"/><Relationship Id="rId7" Type="http://schemas.microsoft.com/office/2007/relationships/media" Target="../media/media8.mp4"/><Relationship Id="rId8" Type="http://schemas.openxmlformats.org/officeDocument/2006/relationships/video" Target="../media/media8.mp4"/><Relationship Id="rId9" Type="http://schemas.openxmlformats.org/officeDocument/2006/relationships/slideLayout" Target="../slideLayouts/slideLayout6.xml"/><Relationship Id="rId10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Line Followers: Basic to Proportional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Sanjay and Arvind </a:t>
            </a:r>
            <a:r>
              <a:rPr lang="en-US" dirty="0" err="1" smtClean="0"/>
              <a:t>Seshan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459013" y="4560129"/>
            <a:ext cx="2225974" cy="13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2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 3: Three-Stage Line Follower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Screen Shot 2014-10-05 at 9.47.11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75" y="1917226"/>
            <a:ext cx="7049713" cy="451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4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57" y="2133600"/>
            <a:ext cx="8490294" cy="430343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Challenge 4: </a:t>
            </a:r>
            <a:r>
              <a:rPr lang="en-US" dirty="0"/>
              <a:t>Can you write a </a:t>
            </a:r>
            <a:r>
              <a:rPr lang="en-US" dirty="0">
                <a:solidFill>
                  <a:srgbClr val="FF0000"/>
                </a:solidFill>
              </a:rPr>
              <a:t>proportional line follower </a:t>
            </a:r>
            <a:r>
              <a:rPr lang="en-US" dirty="0"/>
              <a:t>that changes the angle of the turn depending on how far away from the line the robot is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dirty="0" err="1" smtClean="0"/>
              <a:t>Pseudocode</a:t>
            </a:r>
            <a:r>
              <a:rPr lang="en-US" dirty="0" smtClean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Reset the Rotation sensor (Only required for line following for a total distance)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Compute the error = </a:t>
            </a:r>
            <a:r>
              <a:rPr lang="en-US" dirty="0"/>
              <a:t>D</a:t>
            </a:r>
            <a:r>
              <a:rPr lang="en-US" dirty="0" smtClean="0"/>
              <a:t>istance from line = (Light sensor reading – Target Reading)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Scale the error to determine a correction amount. Adjust your scaling factor to make you robot follow the line more smoothly.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the Correction value (computer in Step 3) to adjust the robot’s turn towards the line.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 4: Proportional Line Follower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808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Solution: Proportional Line Follower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 descr="Screen Shot 2014-10-18 at 4.44.29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87" y="1994154"/>
            <a:ext cx="8840497" cy="44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1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will get better results </a:t>
            </a:r>
          </a:p>
          <a:p>
            <a:r>
              <a:rPr lang="en-US" dirty="0" smtClean="0"/>
              <a:t>….if your color sensors are closer to the </a:t>
            </a:r>
            <a:r>
              <a:rPr lang="en-US" dirty="0" smtClean="0"/>
              <a:t>ground</a:t>
            </a:r>
          </a:p>
          <a:p>
            <a:r>
              <a:rPr lang="en-US" dirty="0" smtClean="0"/>
              <a:t> ….</a:t>
            </a:r>
            <a:r>
              <a:rPr lang="en-US" dirty="0" smtClean="0"/>
              <a:t>remember to calibrate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Guide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72610" y="1954753"/>
            <a:ext cx="42300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Smooth Line Follower</a:t>
            </a:r>
          </a:p>
          <a:p>
            <a:r>
              <a:rPr lang="en-US" dirty="0" smtClean="0"/>
              <a:t>+</a:t>
            </a:r>
          </a:p>
          <a:p>
            <a:r>
              <a:rPr lang="en-US" dirty="0"/>
              <a:t>+</a:t>
            </a:r>
            <a:endParaRPr lang="en-US" dirty="0" smtClean="0"/>
          </a:p>
          <a:p>
            <a:r>
              <a:rPr lang="en-US" dirty="0" smtClean="0"/>
              <a:t>-</a:t>
            </a:r>
          </a:p>
          <a:p>
            <a:r>
              <a:rPr lang="en-US" dirty="0"/>
              <a:t>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8" y="1954753"/>
            <a:ext cx="3684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Simple Line Follower</a:t>
            </a:r>
          </a:p>
          <a:p>
            <a:r>
              <a:rPr lang="en-US" dirty="0" smtClean="0"/>
              <a:t>+</a:t>
            </a:r>
          </a:p>
          <a:p>
            <a:r>
              <a:rPr lang="en-US" dirty="0"/>
              <a:t>+</a:t>
            </a:r>
            <a:endParaRPr lang="en-US" dirty="0" smtClean="0"/>
          </a:p>
          <a:p>
            <a:r>
              <a:rPr lang="en-US" dirty="0" smtClean="0"/>
              <a:t>-</a:t>
            </a:r>
          </a:p>
          <a:p>
            <a:r>
              <a:rPr lang="en-US" dirty="0"/>
              <a:t>-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472610" y="3785657"/>
            <a:ext cx="42300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Proportional Follower</a:t>
            </a:r>
          </a:p>
          <a:p>
            <a:r>
              <a:rPr lang="en-US" dirty="0" smtClean="0"/>
              <a:t>+</a:t>
            </a:r>
          </a:p>
          <a:p>
            <a:r>
              <a:rPr lang="en-US" dirty="0"/>
              <a:t>+</a:t>
            </a:r>
            <a:endParaRPr lang="en-US" dirty="0" smtClean="0"/>
          </a:p>
          <a:p>
            <a:r>
              <a:rPr lang="en-US" dirty="0" smtClean="0"/>
              <a:t>-</a:t>
            </a:r>
          </a:p>
          <a:p>
            <a:r>
              <a:rPr lang="en-US" dirty="0"/>
              <a:t>-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198" y="3827398"/>
            <a:ext cx="3684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Three-Stage Line Follower</a:t>
            </a:r>
          </a:p>
          <a:p>
            <a:r>
              <a:rPr lang="en-US" dirty="0" smtClean="0"/>
              <a:t>+</a:t>
            </a:r>
          </a:p>
          <a:p>
            <a:r>
              <a:rPr lang="en-US" dirty="0"/>
              <a:t>+</a:t>
            </a:r>
            <a:endParaRPr lang="en-US" dirty="0" smtClean="0"/>
          </a:p>
          <a:p>
            <a:r>
              <a:rPr lang="en-US" dirty="0" smtClean="0"/>
              <a:t>-</a:t>
            </a:r>
          </a:p>
          <a:p>
            <a:r>
              <a:rPr lang="en-US" dirty="0"/>
              <a:t>-</a:t>
            </a: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198" y="5436545"/>
            <a:ext cx="8245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Fill in the above with positives and negatives of each technique.  Consider if the line follower is best for curved or straight lines.  Consider if the robot will wiggle a lot.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417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tutorial was created by Sanjay </a:t>
            </a:r>
            <a:r>
              <a:rPr lang="en-US" dirty="0" err="1" smtClean="0"/>
              <a:t>Seshan</a:t>
            </a:r>
            <a:r>
              <a:rPr lang="en-US" dirty="0" smtClean="0"/>
              <a:t> and Arvind </a:t>
            </a:r>
            <a:r>
              <a:rPr lang="en-US" dirty="0" err="1" smtClean="0"/>
              <a:t>Seshan</a:t>
            </a:r>
            <a:r>
              <a:rPr lang="en-US" smtClean="0"/>
              <a:t> </a:t>
            </a:r>
            <a:endParaRPr lang="en-US" smtClean="0"/>
          </a:p>
          <a:p>
            <a:r>
              <a:rPr lang="en-US" smtClean="0"/>
              <a:t>More </a:t>
            </a:r>
            <a:r>
              <a:rPr lang="en-US" dirty="0" smtClean="0"/>
              <a:t>lessons at www.ev3lessons.com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Credits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Evaluate and compare different line followers</a:t>
            </a:r>
          </a:p>
          <a:p>
            <a:r>
              <a:rPr lang="en-US" smtClean="0"/>
              <a:t>Learn to use the concept of “proportional” to create a proportional line follower</a:t>
            </a:r>
          </a:p>
          <a:p>
            <a:endParaRPr lang="en-US" smtClean="0"/>
          </a:p>
          <a:p>
            <a:r>
              <a:rPr lang="en-US" smtClean="0"/>
              <a:t>Prerequisites: Basic Line Follower, Color Line Follower, Color Sensor Calibration, Proportional Control, Math Blocks, Data Wires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Lesson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0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Which Program Works Best for Which Situation?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72610" y="1931013"/>
            <a:ext cx="42300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Smooth Line Follower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Almost the same as simple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Turns are less sharp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Has trouble on sharp curves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Good for rookie teams </a:t>
            </a:r>
            <a:r>
              <a:rPr lang="en-US" dirty="0">
                <a:sym typeface="Wingdings"/>
              </a:rPr>
              <a:t> need to know loops and switches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198" y="1931013"/>
            <a:ext cx="3684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Simple Line Follower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Most basic line follower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Wiggles a lot due to sharp turns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Good for rookie teams </a:t>
            </a:r>
            <a:r>
              <a:rPr lang="en-US" dirty="0" smtClean="0">
                <a:sym typeface="Wingdings"/>
              </a:rPr>
              <a:t> need to know loops and switches</a:t>
            </a: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472610" y="3761917"/>
            <a:ext cx="42300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Proportional Follower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Uses the “P” in PID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Makes proportional turns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Works well on both straight and curved lines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Good for intermediate to advanced teams </a:t>
            </a:r>
            <a:r>
              <a:rPr lang="en-US" dirty="0" smtClean="0">
                <a:sym typeface="Wingdings"/>
              </a:rPr>
              <a:t> need to know math blocks and data wires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7198" y="3761917"/>
            <a:ext cx="368410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3-Stage Follower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Best for straight lines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Droids do not recommend this.  Just learn the proportional line follower.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Need to know nested switches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698" y="6032148"/>
            <a:ext cx="865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Watch the videos on the next 2 slides to see all four.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1522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Curved Line: Watch Videos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83421" y="1726423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Smooth Line Follower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91260" y="1657197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Simple Line Follower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83421" y="4037648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Proportional Follower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91260" y="4039947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3-Stage Follower</a:t>
            </a:r>
            <a:endParaRPr lang="en-US" dirty="0"/>
          </a:p>
        </p:txBody>
      </p:sp>
      <p:pic>
        <p:nvPicPr>
          <p:cNvPr id="15" name="IMG_0146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16200000">
            <a:off x="5589070" y="1267946"/>
            <a:ext cx="2023315" cy="3591094"/>
          </a:xfrm>
          <a:prstGeom prst="rect">
            <a:avLst/>
          </a:prstGeom>
        </p:spPr>
      </p:pic>
      <p:pic>
        <p:nvPicPr>
          <p:cNvPr id="16" name="IMG_0149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 rot="16200000">
            <a:off x="1442233" y="1245129"/>
            <a:ext cx="2019046" cy="3583516"/>
          </a:xfrm>
          <a:prstGeom prst="rect">
            <a:avLst/>
          </a:prstGeom>
        </p:spPr>
      </p:pic>
      <p:pic>
        <p:nvPicPr>
          <p:cNvPr id="17" name="IMG_0138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 rot="16200000">
            <a:off x="5623984" y="3686537"/>
            <a:ext cx="2023316" cy="3591094"/>
          </a:xfrm>
          <a:prstGeom prst="rect">
            <a:avLst/>
          </a:prstGeom>
        </p:spPr>
      </p:pic>
      <p:pic>
        <p:nvPicPr>
          <p:cNvPr id="18" name="IMG_0143.MO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 rot="16200000">
            <a:off x="1471396" y="3688952"/>
            <a:ext cx="2039251" cy="361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1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4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74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73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48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89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6376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73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Straight Line: Watch Videos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04248" y="1635168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Smooth Line Follower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12087" y="1635168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Simple Line Follower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82504" y="4185296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Proportional Follower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5357" y="4226991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3-Stage Follower</a:t>
            </a:r>
            <a:endParaRPr lang="en-US" dirty="0"/>
          </a:p>
        </p:txBody>
      </p:sp>
      <p:pic>
        <p:nvPicPr>
          <p:cNvPr id="3" name="IMG_0139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16200000">
            <a:off x="5686096" y="3707135"/>
            <a:ext cx="2177097" cy="3864034"/>
          </a:xfrm>
          <a:prstGeom prst="rect">
            <a:avLst/>
          </a:prstGeom>
        </p:spPr>
      </p:pic>
      <p:pic>
        <p:nvPicPr>
          <p:cNvPr id="5" name="IMG_0145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 rot="16200000">
            <a:off x="1318955" y="3692836"/>
            <a:ext cx="2214004" cy="3929539"/>
          </a:xfrm>
          <a:prstGeom prst="rect">
            <a:avLst/>
          </a:prstGeom>
        </p:spPr>
      </p:pic>
      <p:pic>
        <p:nvPicPr>
          <p:cNvPr id="6" name="IMG_0147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772815" y="1978929"/>
            <a:ext cx="3929859" cy="2214005"/>
          </a:xfrm>
          <a:prstGeom prst="rect">
            <a:avLst/>
          </a:prstGeom>
        </p:spPr>
      </p:pic>
      <p:pic>
        <p:nvPicPr>
          <p:cNvPr id="7" name="IMG_0150.MO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 rot="16200000">
            <a:off x="1314967" y="1121164"/>
            <a:ext cx="2214002" cy="392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0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33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8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16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429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3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57" y="2133600"/>
            <a:ext cx="8490294" cy="3992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Challenge 1: </a:t>
            </a:r>
            <a:r>
              <a:rPr lang="en-US" dirty="0" smtClean="0"/>
              <a:t>Can you write a </a:t>
            </a:r>
            <a:r>
              <a:rPr lang="en-US" dirty="0" smtClean="0">
                <a:solidFill>
                  <a:srgbClr val="FF0000"/>
                </a:solidFill>
              </a:rPr>
              <a:t>simple line follower</a:t>
            </a:r>
            <a:r>
              <a:rPr lang="en-US" dirty="0" smtClean="0"/>
              <a:t>? Hint: Review Beginner: Basic Line Follower lesson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Challenge 2: </a:t>
            </a:r>
            <a:r>
              <a:rPr lang="en-US" dirty="0" smtClean="0"/>
              <a:t>Can you write a </a:t>
            </a:r>
            <a:r>
              <a:rPr lang="en-US" dirty="0" smtClean="0">
                <a:solidFill>
                  <a:srgbClr val="FF0000"/>
                </a:solidFill>
              </a:rPr>
              <a:t>smoother line follower</a:t>
            </a:r>
            <a:r>
              <a:rPr lang="en-US" dirty="0" smtClean="0"/>
              <a:t>? Hint: Change how sharp the turns are in a </a:t>
            </a:r>
            <a:r>
              <a:rPr lang="en-US" dirty="0"/>
              <a:t>s</a:t>
            </a:r>
            <a:r>
              <a:rPr lang="en-US" dirty="0" smtClean="0"/>
              <a:t>imple line follower.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Challenge 3: </a:t>
            </a:r>
            <a:r>
              <a:rPr lang="en-US" dirty="0" smtClean="0"/>
              <a:t>Can you write a </a:t>
            </a:r>
            <a:r>
              <a:rPr lang="en-US" dirty="0" smtClean="0">
                <a:solidFill>
                  <a:srgbClr val="FF0000"/>
                </a:solidFill>
              </a:rPr>
              <a:t>three-stage line follower </a:t>
            </a:r>
            <a:r>
              <a:rPr lang="en-US" dirty="0" smtClean="0"/>
              <a:t>where the robot moves different 3 different ways (left, right or straight) based on the reading from the color sensor?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Line Follower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64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CALIBRATE:</a:t>
            </a:r>
          </a:p>
          <a:p>
            <a:pPr lvl="1"/>
            <a:r>
              <a:rPr lang="en-US" smtClean="0"/>
              <a:t>The programs use the EV3 Color Sensor in Light Sensor mode</a:t>
            </a:r>
          </a:p>
          <a:p>
            <a:pPr lvl="1"/>
            <a:r>
              <a:rPr lang="en-US" smtClean="0"/>
              <a:t>You will have to calibrate your sensors.</a:t>
            </a:r>
          </a:p>
          <a:p>
            <a:pPr lvl="1"/>
            <a:r>
              <a:rPr lang="en-US" smtClean="0"/>
              <a:t>Please refer to Intermediate: Color Sensor Calibration Lesson</a:t>
            </a:r>
          </a:p>
          <a:p>
            <a:r>
              <a:rPr lang="en-US" smtClean="0"/>
              <a:t>PORTS: </a:t>
            </a:r>
          </a:p>
          <a:p>
            <a:pPr lvl="1"/>
            <a:r>
              <a:rPr lang="en-US" smtClean="0"/>
              <a:t>The Color Sensor is connected to Port 3.  </a:t>
            </a:r>
          </a:p>
          <a:p>
            <a:pPr lvl="1"/>
            <a:r>
              <a:rPr lang="en-US" smtClean="0"/>
              <a:t>Please change this for your robot. </a:t>
            </a:r>
          </a:p>
          <a:p>
            <a:r>
              <a:rPr lang="en-US" smtClean="0"/>
              <a:t>WHICH SIDE OF THE LINE:</a:t>
            </a:r>
          </a:p>
          <a:p>
            <a:pPr lvl="1"/>
            <a:r>
              <a:rPr lang="en-US" smtClean="0"/>
              <a:t>Please take note of which side of the line the code is written for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Note About Our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692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 1: Simple Line Follower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8" descr="Screen Shot 2014-10-05 at 9.45.40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88" y="2083444"/>
            <a:ext cx="7087094" cy="419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5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 2: Smooth Line Follower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 descr="Screen Shot 2014-10-05 at 9.46.47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05" y="1839680"/>
            <a:ext cx="8090704" cy="472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8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dvanced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ed" id="{90896108-50DE-FE4A-B182-456CF756ABD8}" vid="{7A7CEA50-AD81-7D48-98DE-F95E5886FB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advanced</Template>
  <TotalTime>2907</TotalTime>
  <Words>722</Words>
  <Application>Microsoft Macintosh PowerPoint</Application>
  <PresentationFormat>On-screen Show (4:3)</PresentationFormat>
  <Paragraphs>123</Paragraphs>
  <Slides>15</Slides>
  <Notes>3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Helvetica Neue</vt:lpstr>
      <vt:lpstr>Wingdings</vt:lpstr>
      <vt:lpstr>Arial</vt:lpstr>
      <vt:lpstr>advanced</vt:lpstr>
      <vt:lpstr>Line Followers: Basic to Proportional</vt:lpstr>
      <vt:lpstr>Lesson Objectives</vt:lpstr>
      <vt:lpstr>Which Program Works Best for Which Situation?</vt:lpstr>
      <vt:lpstr>Curved Line: Watch Videos</vt:lpstr>
      <vt:lpstr>Straight Line: Watch Videos</vt:lpstr>
      <vt:lpstr>3 Line Follower Challenges</vt:lpstr>
      <vt:lpstr>A Note About Our Solutions</vt:lpstr>
      <vt:lpstr>Solution 1: Simple Line Follower</vt:lpstr>
      <vt:lpstr>Solution 2: Smooth Line Follower</vt:lpstr>
      <vt:lpstr>Solution 3: Three-Stage Line Follower</vt:lpstr>
      <vt:lpstr>Challenge 4: Proportional Line Follower</vt:lpstr>
      <vt:lpstr>Solution: Proportional Line Follower</vt:lpstr>
      <vt:lpstr>Tips</vt:lpstr>
      <vt:lpstr>Discussion Guide</vt:lpstr>
      <vt:lpstr>Credits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Followers: Basic to Proportional</dc:title>
  <dc:creator>Sanjay Seshan</dc:creator>
  <cp:lastModifiedBy>Microsoft Office User</cp:lastModifiedBy>
  <cp:revision>17</cp:revision>
  <cp:lastPrinted>2015-11-15T16:45:50Z</cp:lastPrinted>
  <dcterms:created xsi:type="dcterms:W3CDTF">2014-10-28T21:59:38Z</dcterms:created>
  <dcterms:modified xsi:type="dcterms:W3CDTF">2016-07-20T03:02:22Z</dcterms:modified>
</cp:coreProperties>
</file>